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415" r:id="rId3"/>
    <p:sldId id="418" r:id="rId4"/>
    <p:sldId id="419" r:id="rId5"/>
    <p:sldId id="287" r:id="rId6"/>
    <p:sldId id="407" r:id="rId7"/>
    <p:sldId id="413" r:id="rId8"/>
    <p:sldId id="388" r:id="rId9"/>
    <p:sldId id="397" r:id="rId10"/>
    <p:sldId id="392" r:id="rId11"/>
    <p:sldId id="420" r:id="rId12"/>
    <p:sldId id="421" r:id="rId13"/>
    <p:sldId id="422" r:id="rId14"/>
    <p:sldId id="393" r:id="rId15"/>
    <p:sldId id="423" r:id="rId16"/>
    <p:sldId id="424" r:id="rId17"/>
    <p:sldId id="390" r:id="rId18"/>
    <p:sldId id="425" r:id="rId19"/>
    <p:sldId id="277" r:id="rId20"/>
    <p:sldId id="258" r:id="rId2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F1FF"/>
    <a:srgbClr val="8FE2FF"/>
    <a:srgbClr val="5BD4FF"/>
    <a:srgbClr val="B686DA"/>
    <a:srgbClr val="C8A5E3"/>
    <a:srgbClr val="E6D6F2"/>
    <a:srgbClr val="33CC33"/>
    <a:srgbClr val="C5D71B"/>
    <a:srgbClr val="247B0F"/>
    <a:srgbClr val="CAE8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22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5BD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34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xmlns="" id="{F5DB6BA1-8F7C-4420-A827-F86AA0062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7007" y="-1805686"/>
            <a:ext cx="5869986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longroofing.com/wp-content/uploads/2017/03/roof-replacement-7.jpg" TargetMode="External"/><Relationship Id="rId13" Type="http://schemas.openxmlformats.org/officeDocument/2006/relationships/hyperlink" Target="http://fb.ru/misc/i/gallery/2369/2289954.jpg" TargetMode="External"/><Relationship Id="rId18" Type="http://schemas.openxmlformats.org/officeDocument/2006/relationships/hyperlink" Target="https://ua-reporter.com/sites/default/files/pictures/859708574635_0.jpg" TargetMode="External"/><Relationship Id="rId26" Type="http://schemas.openxmlformats.org/officeDocument/2006/relationships/hyperlink" Target="http://remont.ranax.ru/pictures/san/171103/san_3.jpg" TargetMode="External"/><Relationship Id="rId3" Type="http://schemas.openxmlformats.org/officeDocument/2006/relationships/hyperlink" Target="http://rabochaya-tetrad-uchebnik.com/okruzhayushhiy_mir/uchebnik_okruzhayushhiy_mir_3_klass_pleshakov_chastj_1/1.jpg" TargetMode="External"/><Relationship Id="rId21" Type="http://schemas.openxmlformats.org/officeDocument/2006/relationships/hyperlink" Target="https://vanna-expert.ru/wp-content/uploads/2017/04/CHugunnye-vanny-ochen-ustoychivy.jpg" TargetMode="External"/><Relationship Id="rId7" Type="http://schemas.openxmlformats.org/officeDocument/2006/relationships/hyperlink" Target="http://aleksinvodokanal.ru/userfiles/image/&#1042;&#1086;&#1076;&#1072;%20&#1074;%20&#1082;&#1088;&#1072;&#1085;&#1077;.jpg" TargetMode="External"/><Relationship Id="rId12" Type="http://schemas.openxmlformats.org/officeDocument/2006/relationships/hyperlink" Target="http://pic.90sjimg.com/design/00/12/03/94/58dfa5485e07b.png" TargetMode="External"/><Relationship Id="rId17" Type="http://schemas.openxmlformats.org/officeDocument/2006/relationships/hyperlink" Target="http://termosys.ru/wp-content/uploads/2018/03/4756248.jpg" TargetMode="External"/><Relationship Id="rId25" Type="http://schemas.openxmlformats.org/officeDocument/2006/relationships/hyperlink" Target="https://fs00.infourok.ru/images/doc/149/172797/hello_html_m301f6d75.jpg" TargetMode="External"/><Relationship Id="rId2" Type="http://schemas.openxmlformats.org/officeDocument/2006/relationships/hyperlink" Target="https://img-fotki.yandex.ru/get/6823/156241142.236/0_13b75f_eba52c53_orig.png" TargetMode="External"/><Relationship Id="rId16" Type="http://schemas.openxmlformats.org/officeDocument/2006/relationships/hyperlink" Target="http://gazetadaily.ru/wp-content/uploads/2015/12/gazetadaily.ru-3.12.2015-lEacZAjoleP8ts05kcYDmqrWrFtTTYfe.jpg" TargetMode="External"/><Relationship Id="rId20" Type="http://schemas.openxmlformats.org/officeDocument/2006/relationships/hyperlink" Target="https://proxy10.online.ua/photo/r2-076a61008f/916418_800.jpg" TargetMode="External"/><Relationship Id="rId29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w2.google.com/mw-panoramio/photos/medium/54207319.jpg" TargetMode="External"/><Relationship Id="rId11" Type="http://schemas.openxmlformats.org/officeDocument/2006/relationships/hyperlink" Target="http://kea.386.tvoysadik.ru/images/gr_386_kea/Ieaa0e9343409a6a344b92888db0b6750.jpg" TargetMode="External"/><Relationship Id="rId24" Type="http://schemas.openxmlformats.org/officeDocument/2006/relationships/hyperlink" Target="https://vodproektstroy.ru/wp-content/uploads/2017/02/saneamento1-1024x688.jpg" TargetMode="External"/><Relationship Id="rId5" Type="http://schemas.openxmlformats.org/officeDocument/2006/relationships/hyperlink" Target="http://australiainfo.net/wp-content/uploads/2017/05/Foto-okeany-i-morya4.jpg" TargetMode="External"/><Relationship Id="rId15" Type="http://schemas.openxmlformats.org/officeDocument/2006/relationships/hyperlink" Target="http://magspace.ru/uploads/2013/01/28/auto_16-1613.jpg" TargetMode="External"/><Relationship Id="rId23" Type="http://schemas.openxmlformats.org/officeDocument/2006/relationships/hyperlink" Target="https://pbs.twimg.com/media/CFhz0mkUkAIKyUV.jpg" TargetMode="External"/><Relationship Id="rId28" Type="http://schemas.openxmlformats.org/officeDocument/2006/relationships/hyperlink" Target="https://www.alternet.org/sites/default/files/shutterstock_149060444.jpg" TargetMode="External"/><Relationship Id="rId10" Type="http://schemas.openxmlformats.org/officeDocument/2006/relationships/hyperlink" Target="https://www.thetimes.co.uk/imageserver/image/methode/sundaytimes/prod/web/bin/ba229970-c2dc-11e6-b14a-fb50d67c9df0.jpg?crop=2667,1500,0,0&amp;resize=1200" TargetMode="External"/><Relationship Id="rId19" Type="http://schemas.openxmlformats.org/officeDocument/2006/relationships/hyperlink" Target="http://www.mixnews.lv/uploads/media/image/2017/11/16/st_webnewsdetailed_png.jpg" TargetMode="External"/><Relationship Id="rId4" Type="http://schemas.openxmlformats.org/officeDocument/2006/relationships/hyperlink" Target="https://estylespain.com/media/images/news/o_1avj5gnikgsq16862gp1f47eufm.jpg" TargetMode="External"/><Relationship Id="rId9" Type="http://schemas.openxmlformats.org/officeDocument/2006/relationships/hyperlink" Target="https://media.gettyimages.com/photos/rural-and-foggy-landscape-picture-id451013873?b=1&amp;k=6&amp;m=451013873&amp;s=612x612&amp;w=0&amp;h=tm4LrdDRZ9o83cBtGZDu1P5r697Um81Pq9Vg-nic2WU=" TargetMode="External"/><Relationship Id="rId14" Type="http://schemas.openxmlformats.org/officeDocument/2006/relationships/hyperlink" Target="https://ic.pics.livejournal.com/gratilo/21953763/40797/40797_900.jpg" TargetMode="External"/><Relationship Id="rId22" Type="http://schemas.openxmlformats.org/officeDocument/2006/relationships/hyperlink" Target="https://img.7dach.ru/image/1200/00/00/48/2016/12/08/926f18.jpg" TargetMode="External"/><Relationship Id="rId27" Type="http://schemas.openxmlformats.org/officeDocument/2006/relationships/hyperlink" Target="http://next4u.ru/wp-content/uploads/2017/06/orig_95f469ef8443e37651450d18ffcc4f39.jpg" TargetMode="External"/><Relationship Id="rId30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rId2" action="ppaction://hlinksldjump" highlightClick="1"/>
          </p:cNvPr>
          <p:cNvSpPr/>
          <p:nvPr/>
        </p:nvSpPr>
        <p:spPr>
          <a:xfrm>
            <a:off x="284040" y="290563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1714480" y="2357434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415638-7453-43ED-A761-AF22F26640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4609" y="-2796"/>
            <a:ext cx="6858594" cy="1390008"/>
          </a:xfrm>
          <a:prstGeom prst="rect">
            <a:avLst/>
          </a:prstGeom>
        </p:spPr>
      </p:pic>
      <p:pic>
        <p:nvPicPr>
          <p:cNvPr id="1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890CADAB-85B5-44B8-BE13-DB4D4B36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5826909" y="2638704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estylespain.com/media/images/news/o_1avj5gnikgsq16862gp1f47eufm.jpg">
            <a:extLst>
              <a:ext uri="{FF2B5EF4-FFF2-40B4-BE49-F238E27FC236}">
                <a16:creationId xmlns:a16="http://schemas.microsoft.com/office/drawing/2014/main" xmlns="" id="{3BBE5C5C-7C3F-4DD8-919D-725160694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13997" y="1916859"/>
            <a:ext cx="2425945" cy="24094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EA0143-0B40-4991-AECD-3C424FAC505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8274" y="1067236"/>
            <a:ext cx="6407451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6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669286" y="747568"/>
            <a:ext cx="7130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От загрязнения воды страдает всё живое.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 В реках, озёрах, морях погибают растения и животные.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696" y="1947897"/>
            <a:ext cx="5256428" cy="349126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CD1CBA43-E868-4BE7-9CF6-C960F316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17951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1C57ABB-6A7B-40EF-9591-46415B8470F1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160270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Берегите воду !</a:t>
            </a:r>
          </a:p>
        </p:txBody>
      </p:sp>
    </p:spTree>
    <p:extLst>
      <p:ext uri="{BB962C8B-B14F-4D97-AF65-F5344CB8AC3E}">
        <p14:creationId xmlns:p14="http://schemas.microsoft.com/office/powerpoint/2010/main" xmlns="" val="361908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669286" y="747568"/>
            <a:ext cx="7130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Животные, если их лишить воды, быстро гибнут.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1720" y="1578565"/>
            <a:ext cx="4882263" cy="390581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CD1CBA43-E868-4BE7-9CF6-C960F316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17951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1C57ABB-6A7B-40EF-9591-46415B8470F1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160270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Берегите воду !</a:t>
            </a:r>
          </a:p>
        </p:txBody>
      </p:sp>
    </p:spTree>
    <p:extLst>
      <p:ext uri="{BB962C8B-B14F-4D97-AF65-F5344CB8AC3E}">
        <p14:creationId xmlns:p14="http://schemas.microsoft.com/office/powerpoint/2010/main" xmlns="" val="254878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669286" y="747568"/>
            <a:ext cx="7130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Человеку для разных нужд необходимо 20-50 литров воды в день.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4156" y="1841376"/>
            <a:ext cx="3950658" cy="273630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1C57ABB-6A7B-40EF-9591-46415B8470F1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160270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Берегите воду 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E87D1C7-8F67-49DB-96D7-B2920D85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37677" y="1841376"/>
            <a:ext cx="3950659" cy="273630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92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896" y="1241532"/>
            <a:ext cx="6422586" cy="219203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стр.60.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текст «Как охранять воду от загрязнения».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4588" y="886188"/>
            <a:ext cx="1874196" cy="245787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47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uiExpand="1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403845" y="62525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Чтобы очищать сточные воды, строят очистные сооружения. В них загрязнённая вода проходит через различные фильтры. Они задерживают вредные примеси, а чистую воду пропускают.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3728" y="2194912"/>
            <a:ext cx="4605247" cy="328016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61215E3E-B444-4906-BCEC-2ED78FA1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14282" y="335756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2D3A112-5368-4587-A664-46D4182740C2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85709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Очистные сооружения.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8735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403845" y="70722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Сейчас строят предприятия, у которых вообще нет сточных вод. Загрязнённую воду там очищают и снова используют.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91680" y="1880381"/>
            <a:ext cx="5373559" cy="361036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61215E3E-B444-4906-BCEC-2ED78FA1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4002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2D3A112-5368-4587-A664-46D4182740C2}"/>
              </a:ext>
            </a:extLst>
          </p:cNvPr>
          <p:cNvSpPr txBox="1">
            <a:spLocks noChangeArrowheads="1"/>
          </p:cNvSpPr>
          <p:nvPr/>
        </p:nvSpPr>
        <p:spPr>
          <a:xfrm>
            <a:off x="323527" y="85709"/>
            <a:ext cx="7857181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Предприятия, где нет сточных вод.</a:t>
            </a:r>
          </a:p>
        </p:txBody>
      </p:sp>
    </p:spTree>
    <p:extLst>
      <p:ext uri="{BB962C8B-B14F-4D97-AF65-F5344CB8AC3E}">
        <p14:creationId xmlns:p14="http://schemas.microsoft.com/office/powerpoint/2010/main" xmlns="" val="115973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896" y="1241532"/>
            <a:ext cx="6422586" cy="219203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стр.62.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текст «Не расходуйте воду напрасно!».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4588" y="886188"/>
            <a:ext cx="1874196" cy="245787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09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uiExpand="1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9CD4D8A-C01D-48F5-BE97-02997123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7111" y="2065412"/>
            <a:ext cx="3384982" cy="315663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93155DC6-10C2-4A7A-9703-83BE22A2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2" y="917579"/>
            <a:ext cx="360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Не лей воду просто так !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8F3B3743-D372-42DE-B494-44D7B5F9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523" y="139078"/>
            <a:ext cx="5136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Запомни правила 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A33A82B-5D34-4DFF-833A-D70FB941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048" y="2075763"/>
            <a:ext cx="3384981" cy="315663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56ABE025-04D4-45C0-BFF8-795B7E21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339" y="917579"/>
            <a:ext cx="360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Закрывай хорошо кран !</a:t>
            </a:r>
          </a:p>
        </p:txBody>
      </p:sp>
    </p:spTree>
    <p:extLst>
      <p:ext uri="{BB962C8B-B14F-4D97-AF65-F5344CB8AC3E}">
        <p14:creationId xmlns:p14="http://schemas.microsoft.com/office/powerpoint/2010/main" xmlns="" val="142145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9CD4D8A-C01D-48F5-BE97-02997123D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7185" y="2102048"/>
            <a:ext cx="3384981" cy="280694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93155DC6-10C2-4A7A-9703-83BE22A2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1" y="917579"/>
            <a:ext cx="3800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>
                <a:latin typeface="Comic Sans MS" pitchFamily="66" charset="0"/>
              </a:rPr>
              <a:t>Умывайся под маленькой струёй !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8F3B3743-D372-42DE-B494-44D7B5F9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523" y="139078"/>
            <a:ext cx="5136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Запомни правила 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A33A82B-5D34-4DFF-833A-D70FB9419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42979" y="2142358"/>
            <a:ext cx="3401851" cy="280693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56ABE025-04D4-45C0-BFF8-795B7E21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374" y="723853"/>
            <a:ext cx="3600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Газированную воду охлаждай в холодильнике !</a:t>
            </a:r>
          </a:p>
        </p:txBody>
      </p:sp>
    </p:spTree>
    <p:extLst>
      <p:ext uri="{BB962C8B-B14F-4D97-AF65-F5344CB8AC3E}">
        <p14:creationId xmlns:p14="http://schemas.microsoft.com/office/powerpoint/2010/main" xmlns="" val="111558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B2C485-466B-4870-BA4B-BD55495376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564" y="952428"/>
            <a:ext cx="746215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8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397482" y="226303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Вы слыхали о воде?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Говорят она везде!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В луже, в море, в океане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И в водопроводном кране.</a:t>
            </a:r>
            <a:br>
              <a:rPr lang="ru-RU" sz="2400" b="1" dirty="0">
                <a:latin typeface="Comic Sans MS" pitchFamily="66" charset="0"/>
              </a:rPr>
            </a:b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1520" y="1777380"/>
            <a:ext cx="2813918" cy="21047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AA673A1-DE47-4262-BC63-A7B63479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75856" y="2200836"/>
            <a:ext cx="2759878" cy="224084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53A15FCA-6496-4533-A4A3-3B1A0CB7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245860" y="3145532"/>
            <a:ext cx="2592287" cy="21047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79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692" y="904365"/>
            <a:ext cx="379462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  <a:hlinkClick r:id="rId2"/>
              </a:rPr>
              <a:t>Рамка</a:t>
            </a:r>
            <a:r>
              <a:rPr lang="ru-RU" sz="1400" dirty="0">
                <a:latin typeface="Comic Sans MS" pitchFamily="66" charset="0"/>
              </a:rPr>
              <a:t>  </a:t>
            </a:r>
          </a:p>
          <a:p>
            <a:pPr algn="ctr"/>
            <a:r>
              <a:rPr lang="ru-RU" sz="1400" dirty="0">
                <a:latin typeface="Comic Sans MS" pitchFamily="66" charset="0"/>
                <a:hlinkClick r:id="rId3"/>
              </a:rPr>
              <a:t>Учебник</a:t>
            </a:r>
            <a:r>
              <a:rPr lang="ru-RU" sz="14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400" dirty="0">
                <a:latin typeface="Comic Sans MS" pitchFamily="66" charset="0"/>
                <a:hlinkClick r:id="rId4"/>
              </a:rPr>
              <a:t>Руки</a:t>
            </a:r>
            <a:r>
              <a:rPr lang="ru-RU" sz="14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400" dirty="0">
                <a:latin typeface="Comic Sans MS" pitchFamily="66" charset="0"/>
                <a:hlinkClick r:id="rId5"/>
              </a:rPr>
              <a:t>Океан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6"/>
              </a:rPr>
              <a:t> Лужа </a:t>
            </a:r>
            <a:r>
              <a:rPr lang="ru-RU" sz="1400" dirty="0">
                <a:latin typeface="Comic Sans MS" pitchFamily="66" charset="0"/>
              </a:rPr>
              <a:t>   </a:t>
            </a:r>
            <a:r>
              <a:rPr lang="ru-RU" sz="1400" dirty="0">
                <a:latin typeface="Comic Sans MS" pitchFamily="66" charset="0"/>
                <a:hlinkClick r:id="rId7"/>
              </a:rPr>
              <a:t>Кран</a:t>
            </a:r>
            <a:r>
              <a:rPr lang="ru-RU" sz="14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400" dirty="0">
                <a:latin typeface="Comic Sans MS" pitchFamily="66" charset="0"/>
                <a:hlinkClick r:id="rId8"/>
              </a:rPr>
              <a:t>Сосулька</a:t>
            </a:r>
            <a:r>
              <a:rPr lang="ru-RU" sz="1400" dirty="0">
                <a:latin typeface="Comic Sans MS" pitchFamily="66" charset="0"/>
              </a:rPr>
              <a:t>   </a:t>
            </a:r>
            <a:r>
              <a:rPr lang="ru-RU" sz="1400" dirty="0">
                <a:latin typeface="Comic Sans MS" pitchFamily="66" charset="0"/>
                <a:hlinkClick r:id="rId9"/>
              </a:rPr>
              <a:t>Туман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10"/>
              </a:rPr>
              <a:t>Чайник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11"/>
              </a:rPr>
              <a:t>Мальчик</a:t>
            </a:r>
            <a:r>
              <a:rPr lang="ru-RU" sz="1400" dirty="0">
                <a:latin typeface="Comic Sans MS" pitchFamily="66" charset="0"/>
              </a:rPr>
              <a:t>   </a:t>
            </a:r>
            <a:r>
              <a:rPr lang="ru-RU" sz="1400" dirty="0">
                <a:latin typeface="Comic Sans MS" pitchFamily="66" charset="0"/>
                <a:hlinkClick r:id="rId12"/>
              </a:rPr>
              <a:t>Девочка</a:t>
            </a:r>
            <a:r>
              <a:rPr lang="ru-RU" sz="1400" dirty="0">
                <a:latin typeface="Comic Sans MS" pitchFamily="66" charset="0"/>
              </a:rPr>
              <a:t>   </a:t>
            </a:r>
            <a:r>
              <a:rPr lang="ru-RU" sz="1400" dirty="0">
                <a:latin typeface="Comic Sans MS" pitchFamily="66" charset="0"/>
                <a:hlinkClick r:id="rId13"/>
              </a:rPr>
              <a:t>Дети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14"/>
              </a:rPr>
              <a:t>Море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15"/>
              </a:rPr>
              <a:t>Лёд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16"/>
              </a:rPr>
              <a:t>Завод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17"/>
              </a:rPr>
              <a:t>Дом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18"/>
              </a:rPr>
              <a:t>Мусор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19"/>
              </a:rPr>
              <a:t>Рыба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20"/>
              </a:rPr>
              <a:t>Тигр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21"/>
              </a:rPr>
              <a:t>Мальчик</a:t>
            </a:r>
            <a:r>
              <a:rPr lang="ru-RU" sz="1400" dirty="0">
                <a:latin typeface="Comic Sans MS" pitchFamily="66" charset="0"/>
              </a:rPr>
              <a:t>    </a:t>
            </a:r>
            <a:r>
              <a:rPr lang="ru-RU" sz="1400" dirty="0">
                <a:latin typeface="Comic Sans MS" pitchFamily="66" charset="0"/>
                <a:hlinkClick r:id="rId22"/>
              </a:rPr>
              <a:t>Женщина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>
                <a:latin typeface="Comic Sans MS" pitchFamily="66" charset="0"/>
                <a:hlinkClick r:id="rId23"/>
              </a:rPr>
              <a:t>Очистные сооружения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24"/>
              </a:rPr>
              <a:t>Фабрика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  <a:hlinkClick r:id="rId25"/>
              </a:rPr>
              <a:t>Кран</a:t>
            </a:r>
            <a:r>
              <a:rPr lang="ru-RU" sz="1400" dirty="0">
                <a:latin typeface="Comic Sans MS" pitchFamily="66" charset="0"/>
              </a:rPr>
              <a:t>   </a:t>
            </a:r>
            <a:r>
              <a:rPr lang="ru-RU" sz="1400" dirty="0" err="1">
                <a:latin typeface="Comic Sans MS" pitchFamily="66" charset="0"/>
                <a:hlinkClick r:id="rId26"/>
              </a:rPr>
              <a:t>Кран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27"/>
              </a:rPr>
              <a:t>Девочка</a:t>
            </a:r>
            <a:r>
              <a:rPr lang="ru-RU" sz="1400" dirty="0">
                <a:latin typeface="Comic Sans MS" pitchFamily="66" charset="0"/>
              </a:rPr>
              <a:t>  </a:t>
            </a:r>
            <a:r>
              <a:rPr lang="ru-RU" sz="1400" dirty="0">
                <a:latin typeface="Comic Sans MS" pitchFamily="66" charset="0"/>
                <a:hlinkClick r:id="rId28"/>
              </a:rPr>
              <a:t>Холодильник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 err="1" smtClean="0">
                <a:latin typeface="Comic Sans MS" pitchFamily="66" charset="0"/>
              </a:rPr>
              <a:t>Отрисовки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>
                <a:latin typeface="Comic Sans MS" pitchFamily="66" charset="0"/>
              </a:rPr>
              <a:t>муравья и черепахи авторские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Поурочные разработки по курсу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«Окружающий мир» </a:t>
            </a:r>
            <a:r>
              <a:rPr lang="ru-RU" sz="1400" dirty="0" err="1">
                <a:latin typeface="Comic Sans MS" pitchFamily="66" charset="0"/>
              </a:rPr>
              <a:t>Н.Ю.Васильева</a:t>
            </a:r>
            <a:endParaRPr lang="ru-RU" sz="1400" dirty="0">
              <a:latin typeface="Comic Sans MS" pitchFamily="66" charset="0"/>
            </a:endParaRPr>
          </a:p>
          <a:p>
            <a:pPr algn="ctr"/>
            <a:r>
              <a:rPr lang="ru-RU" sz="1400" dirty="0">
                <a:latin typeface="Comic Sans MS" pitchFamily="66" charset="0"/>
              </a:rPr>
              <a:t>для 3 класса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9" action="ppaction://hlinksldjump" highlightClick="1"/>
          </p:cNvPr>
          <p:cNvSpPr/>
          <p:nvPr/>
        </p:nvSpPr>
        <p:spPr>
          <a:xfrm>
            <a:off x="8393552" y="4801716"/>
            <a:ext cx="498928" cy="576064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24F149-3317-41A6-B897-C366A1286F73}"/>
              </a:ext>
            </a:extLst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837238" y="26551"/>
            <a:ext cx="5468586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62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397482" y="226303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Как сосулька замерзает,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В дом туманом к нам вползает, 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На плите у нас кипит, 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Паром чайника шипит,</a:t>
            </a:r>
            <a:br>
              <a:rPr lang="ru-RU" sz="2400" b="1" dirty="0">
                <a:latin typeface="Comic Sans MS" pitchFamily="66" charset="0"/>
              </a:rPr>
            </a:b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1520" y="1891791"/>
            <a:ext cx="2759878" cy="204582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AA673A1-DE47-4262-BC63-A7B63479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92061" y="2281436"/>
            <a:ext cx="2759878" cy="21047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53A15FCA-6496-4533-A4A3-3B1A0CB7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132602" y="3073524"/>
            <a:ext cx="2759878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7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397482" y="226303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Без неё нам не умыться.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Не наесться, не напиться!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Смею вам я доложить –</a:t>
            </a:r>
            <a:br>
              <a:rPr lang="ru-RU" sz="2400" b="1" dirty="0">
                <a:latin typeface="Comic Sans MS" pitchFamily="66" charset="0"/>
              </a:rPr>
            </a:br>
            <a:r>
              <a:rPr lang="ru-RU" sz="2400" b="1" dirty="0">
                <a:latin typeface="Comic Sans MS" pitchFamily="66" charset="0"/>
              </a:rPr>
              <a:t>Без воды нам не прожить.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1520" y="1873209"/>
            <a:ext cx="2448272" cy="221926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AA673A1-DE47-4262-BC63-A7B63479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80455" y="2313888"/>
            <a:ext cx="3519156" cy="234381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53A15FCA-6496-4533-A4A3-3B1A0CB7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711152" y="3073524"/>
            <a:ext cx="1937403" cy="234381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235730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896" y="1241532"/>
            <a:ext cx="6226576" cy="219203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стр.59.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текст «Почему воду нужно беречь».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4588" y="886188"/>
            <a:ext cx="1874196" cy="245787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09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167644" y="307230"/>
            <a:ext cx="8137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Воды на Земле много, но большую часть поверхности покрывают океаны и моря. Морская солёная вода непригодна для питья.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79712" y="1844358"/>
            <a:ext cx="4967360" cy="3503248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61215E3E-B444-4906-BCEC-2ED78FA1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179512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19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0" y="247684"/>
            <a:ext cx="8279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Пресной воды существенно меньше и население Земли испытывает в ней недостаток. Основные запасы пресной воды сосредоточены в полярных льдах.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835696" y="1818568"/>
            <a:ext cx="5324081" cy="354347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13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5536" y="1345332"/>
            <a:ext cx="3883577" cy="259228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E6AC1-D83A-4938-9BEF-4C152733A519}"/>
              </a:ext>
            </a:extLst>
          </p:cNvPr>
          <p:cNvSpPr/>
          <p:nvPr/>
        </p:nvSpPr>
        <p:spPr>
          <a:xfrm>
            <a:off x="210761" y="422148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Чистой воды на Земле остаётся всё меньше. В водоёмы сливаются сточные воды заводов и фабрик, нечистоты с ферм, вода, использованная в быту.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87AB024-5EF9-4948-A564-9900B5D4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93005" y="1346950"/>
            <a:ext cx="3883577" cy="258905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160270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Загрязнение воды.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328171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481286" y="82902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Люди выбрасывают мусор в водоёмы.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6" y="1417340"/>
            <a:ext cx="5664979" cy="398629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61215E3E-B444-4906-BCEC-2ED78FA1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174611" y="33911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A3D7777-0BE5-4DD7-8AE6-0DC16ECCEDAD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160270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Загрязнение воды.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25325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331</Words>
  <Application>Microsoft Office PowerPoint</Application>
  <PresentationFormat>Экран (16:10)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Работа по учебнику.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Работа по учебнику.</vt:lpstr>
      <vt:lpstr>Слайд 14</vt:lpstr>
      <vt:lpstr>Слайд 15</vt:lpstr>
      <vt:lpstr>Работа по учебнику.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воду!Никифорова Н.В.</dc:title>
  <dc:creator>Наталья Никифорова</dc:creator>
  <cp:lastModifiedBy>1</cp:lastModifiedBy>
  <cp:revision>229</cp:revision>
  <dcterms:created xsi:type="dcterms:W3CDTF">2017-12-24T16:16:52Z</dcterms:created>
  <dcterms:modified xsi:type="dcterms:W3CDTF">2022-11-19T17:54:57Z</dcterms:modified>
</cp:coreProperties>
</file>